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5"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0" autoAdjust="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1734446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3229898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2007006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227290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1553957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2485934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300272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268191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3373722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150602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E0F20C3-DFA8-4AB4-A4B4-1985C230C238}"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8222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562435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E0F20C3-DFA8-4AB4-A4B4-1985C230C238}"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653099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1842295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3374851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043303-FA8D-4BA7-9292-AC66892E1175}" type="datetimeFigureOut">
              <a:rPr lang="en-US" smtClean="0"/>
              <a:pPr/>
              <a:t>11/27/2017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0F20C3-DFA8-4AB4-A4B4-1985C230C238}" type="slidenum">
              <a:rPr lang="en-US" smtClean="0"/>
              <a:pPr/>
              <a:t>‹#›</a:t>
            </a:fld>
            <a:endParaRPr lang="en-US"/>
          </a:p>
        </p:txBody>
      </p:sp>
    </p:spTree>
    <p:extLst>
      <p:ext uri="{BB962C8B-B14F-4D97-AF65-F5344CB8AC3E}">
        <p14:creationId xmlns:p14="http://schemas.microsoft.com/office/powerpoint/2010/main" val="4045545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0043303-FA8D-4BA7-9292-AC66892E1175}" type="datetimeFigureOut">
              <a:rPr lang="en-US" smtClean="0"/>
              <a:pPr/>
              <a:t>11/27/2017</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E0F20C3-DFA8-4AB4-A4B4-1985C230C238}" type="slidenum">
              <a:rPr lang="en-US" smtClean="0"/>
              <a:pPr/>
              <a:t>‹#›</a:t>
            </a:fld>
            <a:endParaRPr lang="en-US"/>
          </a:p>
        </p:txBody>
      </p:sp>
    </p:spTree>
    <p:extLst>
      <p:ext uri="{BB962C8B-B14F-4D97-AF65-F5344CB8AC3E}">
        <p14:creationId xmlns:p14="http://schemas.microsoft.com/office/powerpoint/2010/main" val="8952392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Long History of Current Affairs</a:t>
            </a:r>
            <a:endParaRPr lang="en-US" dirty="0"/>
          </a:p>
        </p:txBody>
      </p:sp>
      <p:pic>
        <p:nvPicPr>
          <p:cNvPr id="6" name="Content Placeholder 5" descr="Bayer-heroin.jpg"/>
          <p:cNvPicPr>
            <a:picLocks noGrp="1" noChangeAspect="1"/>
          </p:cNvPicPr>
          <p:nvPr>
            <p:ph idx="1"/>
          </p:nvPr>
        </p:nvPicPr>
        <p:blipFill>
          <a:blip r:embed="rId2" cstate="print"/>
          <a:stretch>
            <a:fillRect/>
          </a:stretch>
        </p:blipFill>
        <p:spPr>
          <a:xfrm>
            <a:off x="1447800" y="2057400"/>
            <a:ext cx="6934200" cy="42672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reading….</a:t>
            </a:r>
            <a:endParaRPr lang="en-US" dirty="0"/>
          </a:p>
        </p:txBody>
      </p:sp>
      <p:sp>
        <p:nvSpPr>
          <p:cNvPr id="3" name="Content Placeholder 2"/>
          <p:cNvSpPr>
            <a:spLocks noGrp="1"/>
          </p:cNvSpPr>
          <p:nvPr>
            <p:ph idx="1"/>
          </p:nvPr>
        </p:nvSpPr>
        <p:spPr/>
        <p:txBody>
          <a:bodyPr/>
          <a:lstStyle/>
          <a:p>
            <a:r>
              <a:rPr lang="en-US" dirty="0" smtClean="0"/>
              <a:t>Comes from Peter Andreas’ </a:t>
            </a:r>
            <a:r>
              <a:rPr lang="en-US" i="1" dirty="0" smtClean="0"/>
              <a:t>Smuggler Nation: How Illicit Trade Made America</a:t>
            </a:r>
            <a:r>
              <a:rPr lang="en-US" dirty="0" smtClean="0"/>
              <a:t>.</a:t>
            </a:r>
          </a:p>
          <a:p>
            <a:r>
              <a:rPr lang="en-US" dirty="0" smtClean="0"/>
              <a:t>What do you think Andreas means with that?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“America’s Century-Long Drug War”</a:t>
            </a:r>
            <a:endParaRPr lang="en-US" dirty="0"/>
          </a:p>
        </p:txBody>
      </p:sp>
      <p:sp>
        <p:nvSpPr>
          <p:cNvPr id="3" name="Content Placeholder 2"/>
          <p:cNvSpPr>
            <a:spLocks noGrp="1"/>
          </p:cNvSpPr>
          <p:nvPr>
            <p:ph idx="1"/>
          </p:nvPr>
        </p:nvSpPr>
        <p:spPr/>
        <p:txBody>
          <a:bodyPr>
            <a:normAutofit lnSpcReduction="10000"/>
          </a:bodyPr>
          <a:lstStyle/>
          <a:p>
            <a:r>
              <a:rPr lang="en-US" dirty="0" smtClean="0"/>
              <a:t>“Drug prohibition sharply accelerated and expanded the broader trend of using federal powers to police vice trades. New and more punitive laws were passed, new and more expansive bureaucracies were created to enforce them, new and bigger prisons were built to house violators, and arm-twisting drug diplomacy became a new and increasingly prominent component of U.S. foreign relations. Yet despite this sustained drug war buildup, the illicit drug business not only survived but turned into one of the most profitable sectors of global trade.”</a:t>
            </a:r>
          </a:p>
          <a:p>
            <a:r>
              <a:rPr lang="en-US" dirty="0" smtClean="0"/>
              <a:t>What does such a passage tell us – about drugs? About things outside of drugs?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drugs to </a:t>
            </a:r>
            <a:r>
              <a:rPr lang="en-US" i="1" dirty="0" smtClean="0"/>
              <a:t>DRUGS</a:t>
            </a:r>
            <a:r>
              <a:rPr lang="en-US" dirty="0" smtClean="0"/>
              <a:t>….</a:t>
            </a:r>
            <a:endParaRPr lang="en-US" dirty="0"/>
          </a:p>
        </p:txBody>
      </p:sp>
      <p:sp>
        <p:nvSpPr>
          <p:cNvPr id="4" name="Content Placeholder 3"/>
          <p:cNvSpPr>
            <a:spLocks noGrp="1"/>
          </p:cNvSpPr>
          <p:nvPr>
            <p:ph sz="half" idx="1"/>
          </p:nvPr>
        </p:nvSpPr>
        <p:spPr>
          <a:xfrm>
            <a:off x="1295400" y="2189953"/>
            <a:ext cx="3426131" cy="3767397"/>
          </a:xfrm>
        </p:spPr>
        <p:txBody>
          <a:bodyPr>
            <a:normAutofit/>
          </a:bodyPr>
          <a:lstStyle/>
          <a:p>
            <a:r>
              <a:rPr lang="en-US" dirty="0" smtClean="0"/>
              <a:t>In 1900 opium, morphine, heroin, cocaine, and marijuana were all legal and readily available in the United States.</a:t>
            </a:r>
          </a:p>
          <a:p>
            <a:r>
              <a:rPr lang="en-US" dirty="0" smtClean="0"/>
              <a:t>Used to ease pain and help with sleeplessness.</a:t>
            </a:r>
          </a:p>
          <a:p>
            <a:r>
              <a:rPr lang="en-US" dirty="0" smtClean="0"/>
              <a:t>Could get morphine through Sears!</a:t>
            </a:r>
            <a:endParaRPr lang="en-US" dirty="0"/>
          </a:p>
        </p:txBody>
      </p:sp>
      <p:pic>
        <p:nvPicPr>
          <p:cNvPr id="6" name="Content Placeholder 5" descr="cocaine-tooth-drop_2328302k.jpg"/>
          <p:cNvPicPr>
            <a:picLocks noGrp="1" noChangeAspect="1"/>
          </p:cNvPicPr>
          <p:nvPr>
            <p:ph sz="half" idx="2"/>
          </p:nvPr>
        </p:nvPicPr>
        <p:blipFill>
          <a:blip r:embed="rId2" cstate="print"/>
          <a:stretch>
            <a:fillRect/>
          </a:stretch>
        </p:blipFill>
        <p:spPr>
          <a:xfrm>
            <a:off x="4876800" y="1901951"/>
            <a:ext cx="4062253" cy="4343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From 1902 Sears catalog….</a:t>
            </a:r>
            <a:endParaRPr lang="en-US" dirty="0"/>
          </a:p>
        </p:txBody>
      </p:sp>
      <p:pic>
        <p:nvPicPr>
          <p:cNvPr id="2050" name="Picture 2" descr="http://www.animatingapothecary.com/sears04a.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00" y="2133600"/>
            <a:ext cx="47244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521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Yet by the 1930s….</a:t>
            </a:r>
            <a:endParaRPr lang="en-US" dirty="0"/>
          </a:p>
        </p:txBody>
      </p:sp>
      <p:sp>
        <p:nvSpPr>
          <p:cNvPr id="6" name="Content Placeholder 5"/>
          <p:cNvSpPr>
            <a:spLocks noGrp="1"/>
          </p:cNvSpPr>
          <p:nvPr>
            <p:ph idx="1"/>
          </p:nvPr>
        </p:nvSpPr>
        <p:spPr/>
        <p:txBody>
          <a:bodyPr/>
          <a:lstStyle/>
          <a:p>
            <a:r>
              <a:rPr lang="en-US" dirty="0" smtClean="0"/>
              <a:t>Drug use throughout the United States was publicly condemned. Support grew for strict control of such drugs – and new laws were put on the books to combat such menaces.</a:t>
            </a:r>
            <a:endParaRPr lang="en-US" dirty="0"/>
          </a:p>
          <a:p>
            <a:r>
              <a:rPr lang="en-US" dirty="0" smtClean="0"/>
              <a:t>What happened?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what happened….</a:t>
            </a:r>
            <a:endParaRPr lang="en-US" dirty="0"/>
          </a:p>
        </p:txBody>
      </p:sp>
      <p:sp>
        <p:nvSpPr>
          <p:cNvPr id="3" name="Content Placeholder 2"/>
          <p:cNvSpPr>
            <a:spLocks noGrp="1"/>
          </p:cNvSpPr>
          <p:nvPr>
            <p:ph idx="1"/>
          </p:nvPr>
        </p:nvSpPr>
        <p:spPr/>
        <p:txBody>
          <a:bodyPr>
            <a:normAutofit/>
          </a:bodyPr>
          <a:lstStyle/>
          <a:p>
            <a:r>
              <a:rPr lang="en-US" dirty="0" smtClean="0"/>
              <a:t>“groups in the medical community, reformers in the Progressive movement, moralistic anti-vice crusaders, muckraking journalists, and racist and </a:t>
            </a:r>
            <a:r>
              <a:rPr lang="en-US" dirty="0" err="1" smtClean="0"/>
              <a:t>nativist</a:t>
            </a:r>
            <a:r>
              <a:rPr lang="en-US" dirty="0" smtClean="0"/>
              <a:t> groups who feared that America would be mongrelized and contaminated by drug-consuming ‘inferior peoples’ were all intent on establishing some kind of regimen for drug control.”</a:t>
            </a:r>
          </a:p>
          <a:p>
            <a:r>
              <a:rPr lang="en-US" dirty="0" smtClean="0"/>
              <a:t>Again, the discourse on drugs was about far more than simply drugs.</a:t>
            </a:r>
          </a:p>
          <a:p>
            <a:r>
              <a:rPr lang="en-US" dirty="0" smtClean="0"/>
              <a:t>What else was it about?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it was about….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War (impact on Civil War veterans; also Red Scare of WWI).</a:t>
            </a:r>
          </a:p>
          <a:p>
            <a:r>
              <a:rPr lang="en-US" dirty="0" smtClean="0"/>
              <a:t>Professionalization (this is the beginnings of the modern medical industry). This has legal ramifications: The Pure Food and Drug Act of 1906.</a:t>
            </a:r>
          </a:p>
          <a:p>
            <a:r>
              <a:rPr lang="en-US" dirty="0" smtClean="0"/>
              <a:t>Immigration (behavior of those from eastern and southern Europe).</a:t>
            </a:r>
          </a:p>
          <a:p>
            <a:r>
              <a:rPr lang="en-US" dirty="0" smtClean="0"/>
              <a:t>Migration (behavior of those coming from the American South).</a:t>
            </a:r>
          </a:p>
          <a:p>
            <a:r>
              <a:rPr lang="en-US" dirty="0" smtClean="0"/>
              <a:t>Urbanization (and all of these groups coming to live in American cities).</a:t>
            </a:r>
          </a:p>
          <a:p>
            <a:r>
              <a:rPr lang="en-US" dirty="0" smtClean="0"/>
              <a:t>Religion (language of vice and experiences of missionaries in such places as China).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of these forces….</a:t>
            </a:r>
            <a:endParaRPr lang="en-US" dirty="0"/>
          </a:p>
        </p:txBody>
      </p:sp>
      <p:sp>
        <p:nvSpPr>
          <p:cNvPr id="3" name="Content Placeholder 2"/>
          <p:cNvSpPr>
            <a:spLocks noGrp="1"/>
          </p:cNvSpPr>
          <p:nvPr>
            <p:ph idx="1"/>
          </p:nvPr>
        </p:nvSpPr>
        <p:spPr/>
        <p:txBody>
          <a:bodyPr>
            <a:normAutofit/>
          </a:bodyPr>
          <a:lstStyle/>
          <a:p>
            <a:r>
              <a:rPr lang="en-US" dirty="0" smtClean="0"/>
              <a:t>Come to have an impact on US policy.</a:t>
            </a:r>
          </a:p>
          <a:p>
            <a:r>
              <a:rPr lang="en-US" dirty="0" smtClean="0"/>
              <a:t>In 1909 Secretary of State </a:t>
            </a:r>
            <a:r>
              <a:rPr lang="en-US" dirty="0" err="1" smtClean="0"/>
              <a:t>Elihu</a:t>
            </a:r>
            <a:r>
              <a:rPr lang="en-US" dirty="0" smtClean="0"/>
              <a:t> Root convinced Congress to ban the importation of all forms of smoking opium.</a:t>
            </a:r>
          </a:p>
          <a:p>
            <a:r>
              <a:rPr lang="en-US" dirty="0" smtClean="0"/>
              <a:t>December 1914: The Harrison Narcotics Act is passed. It grounded federal drug control in the constitutional power to tax, which meant that enforcement powers fell to the Treasury Department.</a:t>
            </a:r>
          </a:p>
          <a:p>
            <a:r>
              <a:rPr lang="en-US" dirty="0" smtClean="0"/>
              <a:t>More about regulation than law enforcement – but this would change quickly.</a:t>
            </a:r>
          </a:p>
          <a:p>
            <a:r>
              <a:rPr lang="en-US" dirty="0" smtClean="0"/>
              <a:t>Why?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Those arguing against ANY use for these drugs….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Evolution within the Treasury Department.</a:t>
            </a:r>
          </a:p>
          <a:p>
            <a:r>
              <a:rPr lang="en-US" dirty="0" smtClean="0"/>
              <a:t>Continued their public campaigns.</a:t>
            </a:r>
          </a:p>
          <a:p>
            <a:r>
              <a:rPr lang="en-US" dirty="0" smtClean="0"/>
              <a:t>Prohibition leaders, successful banning alcohol, turned to drugs.</a:t>
            </a:r>
          </a:p>
          <a:p>
            <a:r>
              <a:rPr lang="en-US" dirty="0" smtClean="0"/>
              <a:t>Created the language of diseased drug user.</a:t>
            </a:r>
          </a:p>
          <a:p>
            <a:r>
              <a:rPr lang="en-US" dirty="0" smtClean="0"/>
              <a:t>WWI</a:t>
            </a:r>
          </a:p>
          <a:p>
            <a:r>
              <a:rPr lang="en-US" dirty="0" smtClean="0"/>
              <a:t>Supreme Court and the law of the land: In </a:t>
            </a:r>
            <a:r>
              <a:rPr lang="en-US" i="1" dirty="0" smtClean="0"/>
              <a:t>Webb v. United States </a:t>
            </a:r>
            <a:r>
              <a:rPr lang="en-US" dirty="0" smtClean="0"/>
              <a:t>(1919), concluded that it was illegitimate for a doctor to maintain addicts on morphine with no intention of curing them. In </a:t>
            </a:r>
            <a:r>
              <a:rPr lang="en-US" i="1" dirty="0" smtClean="0"/>
              <a:t>United States v. Behrman </a:t>
            </a:r>
            <a:r>
              <a:rPr lang="en-US" dirty="0" smtClean="0"/>
              <a:t>(1922), the Court established that a narcotics prescription for an addict was illegal unless the addict had some other ailment requiring treatment with narcotics.</a:t>
            </a:r>
          </a:p>
          <a:p>
            <a:r>
              <a:rPr lang="en-US" dirty="0" smtClean="0"/>
              <a:t>“These court rulings transformed the Harrison Act into a prohibition law that conformed to the Treasury Department’s interpretation.”</a:t>
            </a:r>
            <a:endParaRPr lang="en-US" dirty="0"/>
          </a:p>
          <a:p>
            <a:r>
              <a:rPr lang="en-US" dirty="0" smtClean="0"/>
              <a:t>Echoes of today? By the late 1920s, one-third of inmates in federal prisons were serving sentences for violating the Harrison Act.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Rise of the Underground Economy</a:t>
            </a:r>
            <a:endParaRPr lang="en-US" dirty="0"/>
          </a:p>
        </p:txBody>
      </p:sp>
      <p:sp>
        <p:nvSpPr>
          <p:cNvPr id="3" name="Content Placeholder 2"/>
          <p:cNvSpPr>
            <a:spLocks noGrp="1"/>
          </p:cNvSpPr>
          <p:nvPr>
            <p:ph idx="1"/>
          </p:nvPr>
        </p:nvSpPr>
        <p:spPr/>
        <p:txBody>
          <a:bodyPr>
            <a:normAutofit/>
          </a:bodyPr>
          <a:lstStyle/>
          <a:p>
            <a:r>
              <a:rPr lang="en-US" dirty="0" smtClean="0"/>
              <a:t>As doctors and pharmacists backed away from prescribing cocaine and opiates, addicts had to get their fix somewhere.</a:t>
            </a:r>
          </a:p>
          <a:p>
            <a:r>
              <a:rPr lang="en-US" dirty="0" smtClean="0"/>
              <a:t>They entered the black market – and New York City emerged as the hub of this market.</a:t>
            </a:r>
          </a:p>
          <a:p>
            <a:r>
              <a:rPr lang="en-US" dirty="0" smtClean="0"/>
              <a:t>Coinciding with a stronger crackdown: in 1924 Congress banned all domestic production and medical use of heroin.</a:t>
            </a:r>
          </a:p>
          <a:p>
            <a:r>
              <a:rPr lang="en-US" dirty="0" smtClean="0"/>
              <a:t>Where did dealers have to turn? Foreign sources.</a:t>
            </a:r>
          </a:p>
          <a:p>
            <a:r>
              <a:rPr lang="en-US" dirty="0" smtClean="0"/>
              <a:t>The beginnings of global drug trade still with us today.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case study: “Killer Weed”</a:t>
            </a:r>
            <a:endParaRPr lang="en-US" dirty="0"/>
          </a:p>
        </p:txBody>
      </p:sp>
      <p:sp>
        <p:nvSpPr>
          <p:cNvPr id="3" name="Content Placeholder 2"/>
          <p:cNvSpPr>
            <a:spLocks noGrp="1"/>
          </p:cNvSpPr>
          <p:nvPr>
            <p:ph idx="1"/>
          </p:nvPr>
        </p:nvSpPr>
        <p:spPr/>
        <p:txBody>
          <a:bodyPr>
            <a:normAutofit lnSpcReduction="10000"/>
          </a:bodyPr>
          <a:lstStyle/>
          <a:p>
            <a:r>
              <a:rPr lang="en-US" dirty="0" smtClean="0"/>
              <a:t>Before the mid-1920s, not so much concern about the use of marijuana.</a:t>
            </a:r>
          </a:p>
          <a:p>
            <a:r>
              <a:rPr lang="en-US" dirty="0" smtClean="0"/>
              <a:t>What brought about change? Association with Mexican migration, particularly during the worst of the Great Depression. Why then?</a:t>
            </a:r>
          </a:p>
          <a:p>
            <a:r>
              <a:rPr lang="en-US" dirty="0" smtClean="0"/>
              <a:t>By 1936, a push to criminalize it.</a:t>
            </a:r>
          </a:p>
          <a:p>
            <a:r>
              <a:rPr lang="en-US" dirty="0" smtClean="0"/>
              <a:t>The Marijuana Tax Act passed in the summer of 1937 – by that time 46 states had place anti-marijuana laws on the books.</a:t>
            </a:r>
          </a:p>
          <a:p>
            <a:r>
              <a:rPr lang="en-US" dirty="0" smtClean="0"/>
              <a:t>In the realm of popular culture, films such as 1936’s </a:t>
            </a:r>
            <a:r>
              <a:rPr lang="en-US" i="1" dirty="0" smtClean="0"/>
              <a:t>Reefer Madness </a:t>
            </a:r>
            <a:r>
              <a:rPr lang="en-US" dirty="0" smtClean="0"/>
              <a:t>helped cast marijuana as a dangerous drug.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Reefer Madness (1936)</a:t>
            </a:r>
            <a:endParaRPr lang="en-US" i="1" dirty="0"/>
          </a:p>
        </p:txBody>
      </p:sp>
      <p:pic>
        <p:nvPicPr>
          <p:cNvPr id="4" name="Content Placeholder 3" descr="reefer-madness-poster.jpg"/>
          <p:cNvPicPr>
            <a:picLocks noGrp="1" noChangeAspect="1"/>
          </p:cNvPicPr>
          <p:nvPr>
            <p:ph idx="1"/>
          </p:nvPr>
        </p:nvPicPr>
        <p:blipFill>
          <a:blip r:embed="rId2" cstate="print"/>
          <a:stretch>
            <a:fillRect/>
          </a:stretch>
        </p:blipFill>
        <p:spPr>
          <a:xfrm>
            <a:off x="2209800" y="1676400"/>
            <a:ext cx="4648200" cy="48768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 time….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More and more money and resources would be poured into this “War on Drugs.”</a:t>
            </a:r>
          </a:p>
          <a:p>
            <a:r>
              <a:rPr lang="en-US" dirty="0" smtClean="0"/>
              <a:t>By late 1960s, it was still public enemy #1.</a:t>
            </a:r>
          </a:p>
          <a:p>
            <a:r>
              <a:rPr lang="en-US" dirty="0" smtClean="0"/>
              <a:t>The federal budget for drug enforcement climbed from $43 million in fiscal 1970 to $321 million in fiscal 1975.</a:t>
            </a:r>
          </a:p>
          <a:p>
            <a:r>
              <a:rPr lang="en-US" dirty="0" smtClean="0"/>
              <a:t>Others soon got in on the “war”: In the fall of 1989 Secretary of Defense Dick Cheney declared drugs to be a high-priority mission of the Department of Defense. Funding for the military’s drug-enforcement activities increased from $357 million in 1989 to more than $1 billion in 1992.</a:t>
            </a:r>
          </a:p>
          <a:p>
            <a:r>
              <a:rPr lang="en-US" dirty="0" smtClean="0"/>
              <a:t>An end-of-Cold War lifesaver for the military? How so?</a:t>
            </a:r>
          </a:p>
          <a:p>
            <a:r>
              <a:rPr lang="en-US" dirty="0" smtClean="0"/>
              <a:t>Had technological impact as well – military equipment and technologies initially designed to deter military invaders were made available to those fighting the War on Drugs.</a:t>
            </a:r>
          </a:p>
          <a:p>
            <a:r>
              <a:rPr lang="en-US" dirty="0" smtClean="0"/>
              <a:t>Who is using these now?</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a continued cultural push….</a:t>
            </a:r>
            <a:endParaRPr lang="en-US" dirty="0"/>
          </a:p>
        </p:txBody>
      </p:sp>
      <p:sp>
        <p:nvSpPr>
          <p:cNvPr id="3" name="Content Placeholder 2"/>
          <p:cNvSpPr>
            <a:spLocks noGrp="1"/>
          </p:cNvSpPr>
          <p:nvPr>
            <p:ph idx="1"/>
          </p:nvPr>
        </p:nvSpPr>
        <p:spPr/>
        <p:txBody>
          <a:bodyPr/>
          <a:lstStyle/>
          <a:p>
            <a:r>
              <a:rPr lang="en-US" dirty="0" smtClean="0"/>
              <a:t>To define drugs – and drug sellers and users – in certain ways.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Colors (1988)</a:t>
            </a:r>
            <a:endParaRPr lang="en-US" i="1" dirty="0"/>
          </a:p>
        </p:txBody>
      </p:sp>
      <p:pic>
        <p:nvPicPr>
          <p:cNvPr id="4" name="Content Placeholder 3" descr="Colors_film.jpg"/>
          <p:cNvPicPr>
            <a:picLocks noGrp="1" noChangeAspect="1"/>
          </p:cNvPicPr>
          <p:nvPr>
            <p:ph idx="1"/>
          </p:nvPr>
        </p:nvPicPr>
        <p:blipFill>
          <a:blip r:embed="rId2" cstate="print"/>
          <a:stretch>
            <a:fillRect/>
          </a:stretch>
        </p:blipFill>
        <p:spPr>
          <a:xfrm>
            <a:off x="2209800" y="1752600"/>
            <a:ext cx="4495800" cy="49530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But another version is there as well….</a:t>
            </a:r>
            <a:endParaRPr lang="en-US" dirty="0"/>
          </a:p>
        </p:txBody>
      </p:sp>
      <p:pic>
        <p:nvPicPr>
          <p:cNvPr id="4" name="Content Placeholder 3" descr="scarface-movie-poster-1983-1020197973.jpg"/>
          <p:cNvPicPr>
            <a:picLocks noGrp="1" noChangeAspect="1"/>
          </p:cNvPicPr>
          <p:nvPr>
            <p:ph idx="1"/>
          </p:nvPr>
        </p:nvPicPr>
        <p:blipFill>
          <a:blip r:embed="rId2" cstate="print"/>
          <a:stretch>
            <a:fillRect/>
          </a:stretch>
        </p:blipFill>
        <p:spPr>
          <a:xfrm>
            <a:off x="2362200" y="1905000"/>
            <a:ext cx="5181599" cy="47244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t>
            </a:r>
            <a:r>
              <a:rPr lang="en-US" i="1" dirty="0" smtClean="0"/>
              <a:t>Scarface (1983)….</a:t>
            </a:r>
            <a:endParaRPr lang="en-US" i="1" dirty="0"/>
          </a:p>
        </p:txBody>
      </p:sp>
      <p:sp>
        <p:nvSpPr>
          <p:cNvPr id="3" name="Content Placeholder 2"/>
          <p:cNvSpPr>
            <a:spLocks noGrp="1"/>
          </p:cNvSpPr>
          <p:nvPr>
            <p:ph idx="1"/>
          </p:nvPr>
        </p:nvSpPr>
        <p:spPr/>
        <p:txBody>
          <a:bodyPr/>
          <a:lstStyle/>
          <a:p>
            <a:r>
              <a:rPr lang="en-US" dirty="0" smtClean="0"/>
              <a:t>the drug dealer as hero.</a:t>
            </a:r>
          </a:p>
          <a:p>
            <a:r>
              <a:rPr lang="en-US" dirty="0" smtClean="0"/>
              <a:t>Even in the face of the growing War on Drugs, demand for such things in the United States continues to grow.</a:t>
            </a:r>
          </a:p>
          <a:p>
            <a:r>
              <a:rPr lang="en-US" dirty="0" smtClean="0"/>
              <a:t>Why?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 more recently….</a:t>
            </a:r>
            <a:endParaRPr lang="en-US" dirty="0"/>
          </a:p>
        </p:txBody>
      </p:sp>
      <p:pic>
        <p:nvPicPr>
          <p:cNvPr id="1026" name="Picture 2" descr="Image result for american made movi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95600" y="1371600"/>
            <a:ext cx="419099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145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why….</a:t>
            </a:r>
            <a:endParaRPr lang="en-US" dirty="0"/>
          </a:p>
        </p:txBody>
      </p:sp>
      <p:sp>
        <p:nvSpPr>
          <p:cNvPr id="3" name="Content Placeholder 2"/>
          <p:cNvSpPr>
            <a:spLocks noGrp="1"/>
          </p:cNvSpPr>
          <p:nvPr>
            <p:ph idx="1"/>
          </p:nvPr>
        </p:nvSpPr>
        <p:spPr/>
        <p:txBody>
          <a:bodyPr/>
          <a:lstStyle/>
          <a:p>
            <a:r>
              <a:rPr lang="en-US" dirty="0" smtClean="0"/>
              <a:t>Should we care about all of this in the early 21</a:t>
            </a:r>
            <a:r>
              <a:rPr lang="en-US" baseline="30000" dirty="0" smtClean="0"/>
              <a:t>st</a:t>
            </a:r>
            <a:r>
              <a:rPr lang="en-US" dirty="0" smtClean="0"/>
              <a:t> Century?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12725</TotalTime>
  <Words>1074</Words>
  <Application>Microsoft Office PowerPoint</Application>
  <PresentationFormat>On-screen Show (4:3)</PresentationFormat>
  <Paragraphs>73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Wisp</vt:lpstr>
      <vt:lpstr>The Long History of Current Affairs</vt:lpstr>
      <vt:lpstr>The reading….</vt:lpstr>
      <vt:lpstr>“America’s Century-Long Drug War”</vt:lpstr>
      <vt:lpstr>From drugs to DRUGS….</vt:lpstr>
      <vt:lpstr>From 1902 Sears catalog….</vt:lpstr>
      <vt:lpstr>Yet by the 1930s….</vt:lpstr>
      <vt:lpstr>This is what happened….</vt:lpstr>
      <vt:lpstr>What it was about….</vt:lpstr>
      <vt:lpstr>All of these forces….</vt:lpstr>
      <vt:lpstr>Those arguing against ANY use for these drugs….</vt:lpstr>
      <vt:lpstr>The Rise of the Underground Economy</vt:lpstr>
      <vt:lpstr>A brief case study: “Killer Weed”</vt:lpstr>
      <vt:lpstr>Reefer Madness (1936)</vt:lpstr>
      <vt:lpstr>Over time….</vt:lpstr>
      <vt:lpstr>And a continued cultural push….</vt:lpstr>
      <vt:lpstr>Colors (1988)</vt:lpstr>
      <vt:lpstr>But another version is there as well….</vt:lpstr>
      <vt:lpstr>In Scarface (1983)….</vt:lpstr>
      <vt:lpstr>Even more recently….</vt:lpstr>
      <vt:lpstr>And why….</vt:lpstr>
    </vt:vector>
  </TitlesOfParts>
  <Company>Milwaukee School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Long History of Current Affairs</dc:title>
  <dc:creator>Administrator</dc:creator>
  <cp:lastModifiedBy>Carriere, Dr. Michael</cp:lastModifiedBy>
  <cp:revision>7</cp:revision>
  <dcterms:created xsi:type="dcterms:W3CDTF">2014-07-14T19:19:06Z</dcterms:created>
  <dcterms:modified xsi:type="dcterms:W3CDTF">2017-11-30T16:48:00Z</dcterms:modified>
</cp:coreProperties>
</file>